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0" r:id="rId4"/>
    <p:sldId id="27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84EA2-86A9-42C0-95F5-4B633236C168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A903F-B56A-4E83-981A-F5DC194FC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46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12EC8-4DD6-4A75-A4A6-429ED309C854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5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DDC8-A18E-46B5-9073-D54B96025308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3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242B0-4C3D-4D61-BFBF-B2EE507DB4A9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51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B22A-8556-4AF3-935A-29325D430521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6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F0F7-F0BA-4971-9D00-4C7076CB9E37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8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48783-9338-48B5-9EE8-F62792AFE729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6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6BE85-B336-4327-8A46-5F5E40B58961}" type="datetime1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1EAF-6D30-4C56-8DA0-1711FB2DDF10}" type="datetime1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8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63315-93E5-43AB-AFC8-B1D51F5761DE}" type="datetime1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9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858F-103D-44B7-9B66-E53E5828CF77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9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A1199-0EB9-4CCA-9FD6-FE2A41BD94D7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8F0E7-F909-4230-9E9B-A7011BFCC749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232AC-1308-433A-B4BF-11733B3B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4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tylervigen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orldpece.org/sites/default/files/datastyle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033" y="1600275"/>
            <a:ext cx="4979963" cy="425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88149" y="491162"/>
            <a:ext cx="5579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ASKING QUESTION</a:t>
            </a:r>
            <a:endParaRPr 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5781" y="6043672"/>
            <a:ext cx="741843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Lucida Calligraphy" panose="03010101010101010101" pitchFamily="66" charset="0"/>
              </a:rPr>
              <a:t>The purpose of computing is insight, not numbers.</a:t>
            </a:r>
          </a:p>
          <a:p>
            <a:pPr algn="r"/>
            <a:r>
              <a:rPr lang="en-US" dirty="0">
                <a:latin typeface="Lucida Calligraphy" panose="03010101010101010101" pitchFamily="66" charset="0"/>
              </a:rPr>
              <a:t>– Richard W. Hamming</a:t>
            </a:r>
          </a:p>
        </p:txBody>
      </p:sp>
    </p:spTree>
    <p:extLst>
      <p:ext uri="{BB962C8B-B14F-4D97-AF65-F5344CB8AC3E}">
        <p14:creationId xmlns:p14="http://schemas.microsoft.com/office/powerpoint/2010/main" val="3484955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659" y="0"/>
            <a:ext cx="10515600" cy="101544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Predictive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59" y="1248849"/>
            <a:ext cx="10515600" cy="484246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While an inferential data analysis quantifies the relationships </a:t>
            </a:r>
            <a:r>
              <a:rPr lang="en-US" dirty="0"/>
              <a:t>among measurements at population-scale, a </a:t>
            </a:r>
            <a:r>
              <a:rPr lang="en-US" b="1" dirty="0"/>
              <a:t>predictive data analysis </a:t>
            </a:r>
            <a:r>
              <a:rPr lang="en-US" dirty="0"/>
              <a:t>uses a subset of measurements (the features) to predict another measurement (the outcome) on a single person or unit. </a:t>
            </a:r>
            <a:endParaRPr lang="en-US" dirty="0" smtClean="0"/>
          </a:p>
          <a:p>
            <a:pPr algn="just"/>
            <a:r>
              <a:rPr lang="en-US" dirty="0" smtClean="0"/>
              <a:t>An </a:t>
            </a:r>
            <a:r>
              <a:rPr lang="en-US" b="1" dirty="0">
                <a:solidFill>
                  <a:srgbClr val="00B0F0"/>
                </a:solidFill>
              </a:rPr>
              <a:t>example </a:t>
            </a:r>
            <a:r>
              <a:rPr lang="en-US" dirty="0"/>
              <a:t>is when organizations like FiveThirtyEight.com use polling data to predict how people will vote on election day. </a:t>
            </a:r>
            <a:endParaRPr lang="en-US" dirty="0" smtClean="0"/>
          </a:p>
          <a:p>
            <a:pPr algn="just"/>
            <a:r>
              <a:rPr lang="en-US" dirty="0" smtClean="0"/>
              <a:t>In </a:t>
            </a:r>
            <a:r>
              <a:rPr lang="en-US" dirty="0"/>
              <a:t>some cases, the set of measurements used to predict the outcome will be intuitive. There is an </a:t>
            </a:r>
            <a:r>
              <a:rPr lang="en-US" dirty="0" smtClean="0"/>
              <a:t>obvious reason why polling data may be useful for predicting </a:t>
            </a:r>
            <a:r>
              <a:rPr lang="en-US" dirty="0"/>
              <a:t>voting behavior. </a:t>
            </a:r>
            <a:endParaRPr lang="en-US" dirty="0" smtClean="0"/>
          </a:p>
          <a:p>
            <a:pPr algn="just"/>
            <a:r>
              <a:rPr lang="en-US" dirty="0" smtClean="0"/>
              <a:t>But </a:t>
            </a:r>
            <a:r>
              <a:rPr lang="en-US" dirty="0"/>
              <a:t>predictive data analyses only show that you </a:t>
            </a:r>
            <a:r>
              <a:rPr lang="en-US" b="1" dirty="0"/>
              <a:t>can predict one measurement from another</a:t>
            </a:r>
            <a:r>
              <a:rPr lang="en-US" dirty="0"/>
              <a:t>, they don’t necessarily explain why that choice of prediction works.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19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Causal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6646"/>
            <a:ext cx="10515600" cy="49128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causal data analysis </a:t>
            </a:r>
            <a:r>
              <a:rPr lang="en-US" dirty="0"/>
              <a:t>seeks to find out what happens to one measurement if you make another measurement change. </a:t>
            </a:r>
            <a:endParaRPr lang="en-US" dirty="0" smtClean="0"/>
          </a:p>
          <a:p>
            <a:pPr algn="just"/>
            <a:r>
              <a:rPr lang="en-US" dirty="0" smtClean="0"/>
              <a:t>An </a:t>
            </a:r>
            <a:r>
              <a:rPr lang="en-US" b="1" dirty="0">
                <a:solidFill>
                  <a:srgbClr val="00B0F0"/>
                </a:solidFill>
              </a:rPr>
              <a:t>example</a:t>
            </a:r>
            <a:r>
              <a:rPr lang="en-US" dirty="0"/>
              <a:t> is a randomized clinical trial to identify whether fecal transplants reduces infections due to Clostridium </a:t>
            </a:r>
            <a:r>
              <a:rPr lang="en-US" dirty="0" err="1"/>
              <a:t>dificile</a:t>
            </a:r>
            <a:r>
              <a:rPr lang="en-US" dirty="0"/>
              <a:t>. In this study, patients were randomized to receive a fecal transplant plus standard care or simply standard care. </a:t>
            </a:r>
            <a:endParaRPr lang="en-US" dirty="0" smtClean="0"/>
          </a:p>
          <a:p>
            <a:pPr algn="just"/>
            <a:r>
              <a:rPr lang="en-US" dirty="0" smtClean="0"/>
              <a:t>In </a:t>
            </a:r>
            <a:r>
              <a:rPr lang="en-US" dirty="0"/>
              <a:t>the resulting data, the researchers identified a relationship between transplants and infection outcomes.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researchers were able to determine that fecal transplants caused a reduction in infection outcomes. </a:t>
            </a:r>
            <a:endParaRPr lang="en-US" dirty="0" smtClean="0"/>
          </a:p>
          <a:p>
            <a:pPr algn="just"/>
            <a:r>
              <a:rPr lang="en-US" dirty="0" smtClean="0"/>
              <a:t>Unlike </a:t>
            </a:r>
            <a:r>
              <a:rPr lang="en-US" dirty="0"/>
              <a:t>a predictive or inferential data analysis, a causal data analysis identifies both the </a:t>
            </a:r>
            <a:r>
              <a:rPr lang="en-US" b="1" dirty="0"/>
              <a:t>magnitude and direction of relationships between </a:t>
            </a:r>
            <a:r>
              <a:rPr lang="en-US" b="1" dirty="0" smtClean="0"/>
              <a:t>variables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2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0096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Mechanistic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6307"/>
            <a:ext cx="10515600" cy="495500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Causal data analyses seek to identify average effects between </a:t>
            </a:r>
            <a:r>
              <a:rPr lang="en-US" dirty="0"/>
              <a:t>often noisy variables. </a:t>
            </a:r>
            <a:endParaRPr lang="en-US" dirty="0" smtClean="0"/>
          </a:p>
          <a:p>
            <a:pPr algn="just"/>
            <a:r>
              <a:rPr lang="en-US" dirty="0" smtClean="0"/>
              <a:t>For </a:t>
            </a:r>
            <a:r>
              <a:rPr lang="en-US" b="1" dirty="0">
                <a:solidFill>
                  <a:srgbClr val="00B0F0"/>
                </a:solidFill>
              </a:rPr>
              <a:t>example</a:t>
            </a:r>
            <a:r>
              <a:rPr lang="en-US" dirty="0"/>
              <a:t>, decades of data show a clear causal relationship between smoking and cancer. If you smoke, it is a sure thing that your risk of cancer will increase</a:t>
            </a:r>
            <a:r>
              <a:rPr lang="en-US" dirty="0" smtClean="0"/>
              <a:t>. But it is not a sure thing that you will get cancer.</a:t>
            </a:r>
          </a:p>
          <a:p>
            <a:pPr algn="just"/>
            <a:r>
              <a:rPr lang="en-US" dirty="0" smtClean="0"/>
              <a:t>The </a:t>
            </a:r>
            <a:r>
              <a:rPr lang="en-US" dirty="0"/>
              <a:t>causal effect is real, but it is an effect on your average risk. A </a:t>
            </a:r>
            <a:r>
              <a:rPr lang="en-US" b="1" dirty="0" smtClean="0"/>
              <a:t>mechanistic data analysis </a:t>
            </a:r>
            <a:r>
              <a:rPr lang="en-US" dirty="0" smtClean="0"/>
              <a:t>seeks to demonstrate that changing </a:t>
            </a:r>
            <a:r>
              <a:rPr lang="en-US" dirty="0"/>
              <a:t>one measurement always and exclusively leads to a specific, deterministic behavior in another.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b="1" dirty="0"/>
              <a:t>goal </a:t>
            </a:r>
            <a:r>
              <a:rPr lang="en-US" dirty="0"/>
              <a:t>is to not only </a:t>
            </a:r>
            <a:r>
              <a:rPr lang="en-US" dirty="0" smtClean="0"/>
              <a:t>understand that there is an effect, but how that effect operates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An </a:t>
            </a:r>
            <a:r>
              <a:rPr lang="en-US" b="1" dirty="0">
                <a:solidFill>
                  <a:srgbClr val="00B0F0"/>
                </a:solidFill>
              </a:rPr>
              <a:t>example</a:t>
            </a:r>
            <a:r>
              <a:rPr lang="en-US" dirty="0"/>
              <a:t> of a mechanistic analysis is analyzing data on how wing design changes air flow over a wing, leading to decreased drag. Outside of engineering, mechanistic data analysis is extremely challenging and rarely undertaken.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6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Common Mistakes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388" y="1258424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Correlation does not imply </a:t>
            </a:r>
            <a:r>
              <a:rPr lang="en-US" b="1" dirty="0">
                <a:solidFill>
                  <a:srgbClr val="C00000"/>
                </a:solidFill>
              </a:rPr>
              <a:t>causation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2060"/>
                </a:solidFill>
              </a:rPr>
              <a:t>Interpreting an inferential analysis as causal</a:t>
            </a:r>
            <a:r>
              <a:rPr lang="en-US" i="1" dirty="0"/>
              <a:t>.</a:t>
            </a:r>
          </a:p>
          <a:p>
            <a:r>
              <a:rPr lang="en-US" dirty="0"/>
              <a:t>Most data analyses involve inference or prediction. Unless a randomized study is performed, it is difficult to infer why there is a relationship between two variables. 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great </a:t>
            </a:r>
            <a:r>
              <a:rPr lang="en-US" dirty="0" smtClean="0"/>
              <a:t>examples of correlations that can be calculated but are clearly </a:t>
            </a:r>
            <a:r>
              <a:rPr lang="en-US" dirty="0"/>
              <a:t>not causally related appear at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tylervigen.com</a:t>
            </a:r>
            <a:r>
              <a:rPr lang="en-US" dirty="0" smtClean="0"/>
              <a:t> </a:t>
            </a:r>
          </a:p>
          <a:p>
            <a:pPr algn="just"/>
            <a:r>
              <a:rPr lang="en-US" dirty="0"/>
              <a:t>Particular caution should be used when applying words such as “cause” and “effect” when performing inferential analysis. Causal language applied to even clearly labeled inferential </a:t>
            </a:r>
            <a:r>
              <a:rPr lang="en-US" dirty="0" smtClean="0"/>
              <a:t>analyses may lead to misinterpretation-a phenomenon called </a:t>
            </a:r>
            <a:r>
              <a:rPr lang="en-US" b="1" dirty="0"/>
              <a:t>causation </a:t>
            </a:r>
            <a:r>
              <a:rPr lang="en-US" b="1" dirty="0" smtClean="0"/>
              <a:t>creep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1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0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Common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9672"/>
            <a:ext cx="10515600" cy="4625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Overfitting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rgbClr val="002060"/>
                </a:solidFill>
              </a:rPr>
              <a:t>Interpreting an exploratory analysis as predictive</a:t>
            </a:r>
            <a:endParaRPr lang="en-US" i="1" dirty="0">
              <a:solidFill>
                <a:srgbClr val="002060"/>
              </a:solidFill>
            </a:endParaRPr>
          </a:p>
          <a:p>
            <a:pPr algn="just"/>
            <a:r>
              <a:rPr lang="en-US" dirty="0" smtClean="0"/>
              <a:t>A common mistake is to use a single, </a:t>
            </a:r>
            <a:r>
              <a:rPr lang="en-US" dirty="0" err="1" smtClean="0"/>
              <a:t>unsplit</a:t>
            </a:r>
            <a:r>
              <a:rPr lang="en-US" dirty="0" smtClean="0"/>
              <a:t> dataset for both </a:t>
            </a:r>
            <a:r>
              <a:rPr lang="en-US" dirty="0"/>
              <a:t>model building and testing. </a:t>
            </a:r>
            <a:endParaRPr lang="en-US" dirty="0" smtClean="0"/>
          </a:p>
          <a:p>
            <a:pPr algn="just"/>
            <a:r>
              <a:rPr lang="en-US" dirty="0" smtClean="0"/>
              <a:t>If </a:t>
            </a:r>
            <a:r>
              <a:rPr lang="en-US" dirty="0"/>
              <a:t>you apply a prediction model to the same data set used to build the model you can only estimate “</a:t>
            </a:r>
            <a:r>
              <a:rPr lang="en-US" dirty="0" err="1"/>
              <a:t>resubstitution</a:t>
            </a:r>
            <a:r>
              <a:rPr lang="en-US" dirty="0"/>
              <a:t> error” or “training set error”. </a:t>
            </a:r>
            <a:endParaRPr lang="en-US" dirty="0" smtClean="0"/>
          </a:p>
          <a:p>
            <a:pPr algn="just"/>
            <a:r>
              <a:rPr lang="en-US" dirty="0" smtClean="0"/>
              <a:t>These estimates are very optimistic estimates of the error you would </a:t>
            </a:r>
            <a:r>
              <a:rPr lang="en-US" dirty="0"/>
              <a:t>get if using the model in practice. </a:t>
            </a:r>
            <a:endParaRPr lang="en-US" dirty="0" smtClean="0"/>
          </a:p>
          <a:p>
            <a:pPr algn="just"/>
            <a:r>
              <a:rPr lang="en-US" dirty="0" smtClean="0"/>
              <a:t>If </a:t>
            </a:r>
            <a:r>
              <a:rPr lang="en-US" dirty="0"/>
              <a:t>you try enough models on the same set of data, you eventually can predict perfectly.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3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004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Common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56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N of 1 analysis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002060"/>
                </a:solidFill>
              </a:rPr>
              <a:t>Descriptive versus inferential </a:t>
            </a:r>
            <a:r>
              <a:rPr lang="en-US" i="1" dirty="0" smtClean="0">
                <a:solidFill>
                  <a:srgbClr val="002060"/>
                </a:solidFill>
              </a:rPr>
              <a:t>analysis</a:t>
            </a:r>
            <a:endParaRPr lang="en-US" dirty="0"/>
          </a:p>
          <a:p>
            <a:pPr algn="just"/>
            <a:r>
              <a:rPr lang="en-US" dirty="0" smtClean="0"/>
              <a:t>When you have a very small sample size, it is often impossible </a:t>
            </a:r>
            <a:r>
              <a:rPr lang="en-US" dirty="0"/>
              <a:t>to explore the data, let alone make inference to a larger population. </a:t>
            </a:r>
            <a:endParaRPr lang="en-US" dirty="0" smtClean="0"/>
          </a:p>
          <a:p>
            <a:pPr algn="just"/>
            <a:r>
              <a:rPr lang="en-US" dirty="0" smtClean="0"/>
              <a:t>An </a:t>
            </a:r>
            <a:r>
              <a:rPr lang="en-US" dirty="0"/>
              <a:t>extreme example is when measurements are taken on a single person or sample. </a:t>
            </a:r>
            <a:endParaRPr lang="en-US" dirty="0" smtClean="0"/>
          </a:p>
          <a:p>
            <a:pPr algn="just"/>
            <a:r>
              <a:rPr lang="en-US" dirty="0" smtClean="0"/>
              <a:t>With </a:t>
            </a:r>
            <a:r>
              <a:rPr lang="en-US" dirty="0"/>
              <a:t>this kind of data it is possible to describe the person or sample, but generally impossible to infer anything about a population they come from.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2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09"/>
            <a:ext cx="10515600" cy="929103"/>
          </a:xfrm>
        </p:spPr>
        <p:txBody>
          <a:bodyPr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Common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1053"/>
            <a:ext cx="10515600" cy="4715852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 smtClean="0">
                <a:solidFill>
                  <a:srgbClr val="C00000"/>
                </a:solidFill>
              </a:rPr>
              <a:t>Data dredging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 algn="just">
              <a:buNone/>
            </a:pPr>
            <a:r>
              <a:rPr lang="en-US" i="1" dirty="0">
                <a:solidFill>
                  <a:srgbClr val="002060"/>
                </a:solidFill>
              </a:rPr>
              <a:t>Interpreting an exploratory analysis as inferential</a:t>
            </a:r>
          </a:p>
          <a:p>
            <a:pPr algn="just"/>
            <a:r>
              <a:rPr lang="en-US" dirty="0"/>
              <a:t>Similar to the idea of overfitting, if you fit a large number of models to a data set, it is generally possible to identify at least one </a:t>
            </a:r>
            <a:r>
              <a:rPr lang="en-US" dirty="0" smtClean="0"/>
              <a:t>model that </a:t>
            </a:r>
            <a:r>
              <a:rPr lang="en-US" dirty="0"/>
              <a:t>will fit the observed </a:t>
            </a:r>
            <a:r>
              <a:rPr lang="en-US" dirty="0" smtClean="0"/>
              <a:t>data very </a:t>
            </a:r>
            <a:r>
              <a:rPr lang="en-US" dirty="0"/>
              <a:t>well</a:t>
            </a:r>
            <a:r>
              <a:rPr lang="en-US" dirty="0" smtClean="0"/>
              <a:t>. </a:t>
            </a:r>
          </a:p>
          <a:p>
            <a:pPr algn="just"/>
            <a:r>
              <a:rPr lang="en-US" dirty="0" smtClean="0"/>
              <a:t>This </a:t>
            </a:r>
            <a:r>
              <a:rPr lang="en-US" dirty="0"/>
              <a:t>is especially true if you fit very flexible models that might also capture both signal and noise. </a:t>
            </a:r>
            <a:endParaRPr lang="en-US" dirty="0" smtClean="0"/>
          </a:p>
          <a:p>
            <a:pPr algn="just"/>
            <a:r>
              <a:rPr lang="en-US" dirty="0" smtClean="0"/>
              <a:t>Picking </a:t>
            </a:r>
            <a:r>
              <a:rPr lang="en-US" dirty="0"/>
              <a:t>any of the single exploratory models and using it to infer something about the whole population will usually lead to mistakes. As Ronald </a:t>
            </a:r>
            <a:r>
              <a:rPr lang="en-US" dirty="0" smtClean="0"/>
              <a:t>Coase³ </a:t>
            </a:r>
            <a:r>
              <a:rPr lang="en-US" dirty="0"/>
              <a:t>said:</a:t>
            </a:r>
          </a:p>
          <a:p>
            <a:pPr marL="457200" lvl="1" indent="0" algn="just">
              <a:buNone/>
            </a:pPr>
            <a:r>
              <a:rPr lang="en-US" sz="2600" i="1" dirty="0"/>
              <a:t>“If you torture the data enough, nature will always confess.”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5776" y="6030080"/>
            <a:ext cx="471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³http://</a:t>
            </a:r>
            <a:r>
              <a:rPr lang="en-US" dirty="0" smtClean="0"/>
              <a:t>en.m.wikiquote.org/wiki/</a:t>
            </a:r>
            <a:r>
              <a:rPr lang="en-US" dirty="0" err="1" smtClean="0"/>
              <a:t>Ronald_Coase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78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1" y="2006012"/>
            <a:ext cx="9385777" cy="2240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473" y="1194620"/>
            <a:ext cx="3219450" cy="42767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03987" y="5087580"/>
            <a:ext cx="5442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Download with pdfdrive.net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390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83" y="1799530"/>
            <a:ext cx="8342008" cy="4220307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5105211" y="646661"/>
            <a:ext cx="689317" cy="1280160"/>
          </a:xfrm>
          <a:prstGeom prst="downArrow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966" y="0"/>
            <a:ext cx="5191034" cy="346068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0278" y="203097"/>
            <a:ext cx="7406148" cy="615325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Traditional </a:t>
            </a:r>
            <a:r>
              <a:rPr lang="en-US" b="1" dirty="0"/>
              <a:t>hypothesis-driven</a:t>
            </a:r>
            <a:r>
              <a:rPr lang="en-US" dirty="0"/>
              <a:t> science was based on asking specific </a:t>
            </a:r>
            <a:r>
              <a:rPr lang="en-US" dirty="0" smtClean="0"/>
              <a:t>questions of </a:t>
            </a:r>
            <a:r>
              <a:rPr lang="en-US" dirty="0"/>
              <a:t>the world and then generating the specific data needed to confirm or </a:t>
            </a:r>
            <a:r>
              <a:rPr lang="en-US" dirty="0" smtClean="0"/>
              <a:t>deny it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Today </a:t>
            </a:r>
            <a:r>
              <a:rPr lang="en-US" b="1" dirty="0" smtClean="0"/>
              <a:t>data-driven</a:t>
            </a:r>
            <a:r>
              <a:rPr lang="en-US" dirty="0" smtClean="0"/>
              <a:t> science focuses on generating </a:t>
            </a:r>
            <a:r>
              <a:rPr lang="en-US" dirty="0"/>
              <a:t>data on a previously unheard of scale or resolution, in the belief </a:t>
            </a:r>
            <a:r>
              <a:rPr lang="en-US" dirty="0" smtClean="0"/>
              <a:t>that new </a:t>
            </a:r>
            <a:r>
              <a:rPr lang="en-US" dirty="0"/>
              <a:t>discoveries will come as soon as one is able to look at it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Both ways of thinking will be important to us: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 smtClean="0"/>
              <a:t>Given </a:t>
            </a:r>
            <a:r>
              <a:rPr lang="en-US" sz="2800" dirty="0"/>
              <a:t>a </a:t>
            </a:r>
            <a:r>
              <a:rPr lang="en-US" sz="2800" b="1" dirty="0">
                <a:solidFill>
                  <a:srgbClr val="7030A0"/>
                </a:solidFill>
              </a:rPr>
              <a:t>problem</a:t>
            </a:r>
            <a:r>
              <a:rPr lang="en-US" sz="2800" dirty="0"/>
              <a:t>, what available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data</a:t>
            </a:r>
            <a:r>
              <a:rPr lang="en-US" sz="2800" dirty="0"/>
              <a:t> will help us answer it?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800" dirty="0" smtClean="0"/>
              <a:t>Given </a:t>
            </a:r>
            <a:r>
              <a:rPr lang="en-US" sz="2800" dirty="0"/>
              <a:t>a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data set</a:t>
            </a:r>
            <a:r>
              <a:rPr lang="en-US" sz="2800" dirty="0"/>
              <a:t>, what interesting </a:t>
            </a:r>
            <a:r>
              <a:rPr lang="en-US" sz="2800" b="1" dirty="0">
                <a:solidFill>
                  <a:srgbClr val="7030A0"/>
                </a:solidFill>
              </a:rPr>
              <a:t>problems</a:t>
            </a:r>
            <a:r>
              <a:rPr lang="en-US" sz="2800" dirty="0"/>
              <a:t> can we apply it to?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6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73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Data scientists always ask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15909"/>
            <a:ext cx="1093101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Becoming a data scientist requires learning to </a:t>
            </a:r>
            <a:r>
              <a:rPr lang="en-US" b="1" dirty="0"/>
              <a:t>ask questions about </a:t>
            </a:r>
            <a:r>
              <a:rPr lang="en-US" b="1" dirty="0" smtClean="0"/>
              <a:t>data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Data scientist job is going </a:t>
            </a:r>
            <a:r>
              <a:rPr lang="en-US" dirty="0"/>
              <a:t>to be to </a:t>
            </a:r>
            <a:r>
              <a:rPr lang="en-US" b="1" dirty="0"/>
              <a:t>turn numbers into </a:t>
            </a:r>
            <a:r>
              <a:rPr lang="en-US" b="1" dirty="0" smtClean="0"/>
              <a:t>insight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Data scientist </a:t>
            </a:r>
            <a:r>
              <a:rPr lang="en-US" dirty="0"/>
              <a:t>ask </a:t>
            </a:r>
            <a:r>
              <a:rPr lang="en-US" b="1" dirty="0"/>
              <a:t>questions</a:t>
            </a:r>
            <a:r>
              <a:rPr lang="en-US" dirty="0"/>
              <a:t> like:</a:t>
            </a:r>
          </a:p>
          <a:p>
            <a:pPr lvl="1"/>
            <a:r>
              <a:rPr lang="en-US" sz="2800" i="1" dirty="0" smtClean="0"/>
              <a:t>What </a:t>
            </a:r>
            <a:r>
              <a:rPr lang="en-US" sz="2800" i="1" dirty="0"/>
              <a:t>things might you be able to learn from a given data set?</a:t>
            </a:r>
          </a:p>
          <a:p>
            <a:pPr lvl="1"/>
            <a:r>
              <a:rPr lang="en-US" sz="2800" i="1" dirty="0" smtClean="0"/>
              <a:t>What </a:t>
            </a:r>
            <a:r>
              <a:rPr lang="en-US" sz="2800" i="1" dirty="0"/>
              <a:t>do you/your people really want to know about the world?</a:t>
            </a:r>
          </a:p>
          <a:p>
            <a:pPr lvl="1"/>
            <a:r>
              <a:rPr lang="en-US" sz="2800" i="1" dirty="0" smtClean="0"/>
              <a:t>What </a:t>
            </a:r>
            <a:r>
              <a:rPr lang="en-US" sz="2800" i="1" dirty="0"/>
              <a:t>will it mean to you once you find out?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55" y="4577813"/>
            <a:ext cx="5547391" cy="196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rgbClr val="002060"/>
                </a:solidFill>
              </a:rPr>
              <a:t>The Data Analytic Question</a:t>
            </a:r>
            <a:endParaRPr lang="en-US" sz="4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9297"/>
            <a:ext cx="10515600" cy="2881313"/>
          </a:xfrm>
        </p:spPr>
        <p:txBody>
          <a:bodyPr/>
          <a:lstStyle/>
          <a:p>
            <a:pPr algn="just"/>
            <a:r>
              <a:rPr lang="en-US" b="1" dirty="0" smtClean="0"/>
              <a:t>Data</a:t>
            </a:r>
            <a:r>
              <a:rPr lang="en-US" dirty="0" smtClean="0"/>
              <a:t> can be used to answer many questions, but not all of them.</a:t>
            </a:r>
          </a:p>
          <a:p>
            <a:pPr algn="just"/>
            <a:r>
              <a:rPr lang="en-US" dirty="0" smtClean="0"/>
              <a:t>Before performing a data analysis the key is to </a:t>
            </a:r>
            <a:r>
              <a:rPr lang="en-US" b="1" dirty="0" smtClean="0"/>
              <a:t>define the type of question being asked</a:t>
            </a:r>
            <a:r>
              <a:rPr lang="en-US" dirty="0" smtClean="0"/>
              <a:t>. Some questions are easier to answer with data and some are harder. </a:t>
            </a:r>
          </a:p>
          <a:p>
            <a:pPr algn="just"/>
            <a:r>
              <a:rPr lang="en-US" dirty="0" smtClean="0"/>
              <a:t>There is a broad categorization of the types of data analysis questions, ranked by how easy it is to answer the question with data.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04575" y="4991197"/>
            <a:ext cx="9530109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>
            <a:spAutoFit/>
          </a:bodyPr>
          <a:lstStyle/>
          <a:p>
            <a:endParaRPr lang="en-US" u="sng" dirty="0" smtClean="0"/>
          </a:p>
          <a:p>
            <a:r>
              <a:rPr lang="en-US" u="sng" dirty="0" smtClean="0"/>
              <a:t>Source</a:t>
            </a:r>
            <a:r>
              <a:rPr lang="en-US" dirty="0" smtClean="0"/>
              <a:t>:  </a:t>
            </a:r>
            <a:r>
              <a:rPr lang="en-US" b="1" dirty="0" smtClean="0"/>
              <a:t>The Elements of Data Analytic Style  </a:t>
            </a:r>
            <a:r>
              <a:rPr lang="en-US" dirty="0" smtClean="0">
                <a:hlinkClick r:id="rId2"/>
              </a:rPr>
              <a:t>http://worldpece.org/sites/default/files/datastyle.pdf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6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005" r="38"/>
          <a:stretch/>
        </p:blipFill>
        <p:spPr>
          <a:xfrm>
            <a:off x="2574389" y="155628"/>
            <a:ext cx="7216726" cy="64280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872" y="196313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Descriptive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872" y="1521876"/>
            <a:ext cx="10894255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 </a:t>
            </a:r>
            <a:r>
              <a:rPr lang="en-US" b="1" dirty="0" smtClean="0"/>
              <a:t>descriptive data analysis </a:t>
            </a:r>
            <a:r>
              <a:rPr lang="en-US" dirty="0" smtClean="0"/>
              <a:t>seeks to summarize the measurements in a single data set without further interpretation. </a:t>
            </a:r>
          </a:p>
          <a:p>
            <a:pPr algn="just"/>
            <a:r>
              <a:rPr lang="en-US" dirty="0" smtClean="0"/>
              <a:t>An </a:t>
            </a:r>
            <a:r>
              <a:rPr lang="en-US" b="1" dirty="0" smtClean="0">
                <a:solidFill>
                  <a:srgbClr val="00B0F0"/>
                </a:solidFill>
              </a:rPr>
              <a:t>example</a:t>
            </a:r>
            <a:r>
              <a:rPr lang="en-US" dirty="0" smtClean="0"/>
              <a:t> is the United States Census. The Census collects data on the residence type, location, age, sex, and race of all people in the United States at a fixed time. </a:t>
            </a:r>
          </a:p>
          <a:p>
            <a:pPr algn="just"/>
            <a:r>
              <a:rPr lang="en-US" dirty="0" smtClean="0"/>
              <a:t>The </a:t>
            </a:r>
            <a:r>
              <a:rPr lang="en-US" b="1" dirty="0" smtClean="0"/>
              <a:t>Census</a:t>
            </a:r>
            <a:r>
              <a:rPr lang="en-US" dirty="0" smtClean="0"/>
              <a:t> is descriptive because the goal is to summarize the measurements in this fixed data set into population counts and describe how many people live in different parts of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7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218"/>
            <a:ext cx="10515600" cy="107234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Exploratory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203"/>
            <a:ext cx="10515600" cy="474398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An </a:t>
            </a:r>
            <a:r>
              <a:rPr lang="en-US" b="1" dirty="0" smtClean="0"/>
              <a:t>exploratory data analysis </a:t>
            </a:r>
            <a:r>
              <a:rPr lang="en-US" dirty="0" smtClean="0"/>
              <a:t>builds on a descriptive analysis by searching for discoveries, trends, correlations, or relationships between the measurements of multiple variables to generate ideas or hypotheses. </a:t>
            </a:r>
          </a:p>
          <a:p>
            <a:pPr algn="just"/>
            <a:r>
              <a:rPr lang="en-US" dirty="0" smtClean="0"/>
              <a:t>An </a:t>
            </a:r>
            <a:r>
              <a:rPr lang="en-US" b="1" dirty="0" smtClean="0">
                <a:solidFill>
                  <a:srgbClr val="00B0F0"/>
                </a:solidFill>
              </a:rPr>
              <a:t>example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is the discovery of a four-planet solar system by amateur astronomers using public astronomical data from the Kepler telescope. </a:t>
            </a:r>
          </a:p>
          <a:p>
            <a:pPr algn="just"/>
            <a:r>
              <a:rPr lang="en-US" dirty="0" smtClean="0"/>
              <a:t>The data was made available through the planethunters.org website, that asked amateur astronomers to look for a characteristic pattern of light indicating potential planets. </a:t>
            </a:r>
          </a:p>
          <a:p>
            <a:pPr algn="just"/>
            <a:r>
              <a:rPr lang="en-US" dirty="0" smtClean="0"/>
              <a:t>An exploratory analysis like this one seeks to make discoveries, but rarely can confirm those discoveries.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1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7286"/>
            <a:ext cx="10515600" cy="100137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</a:rPr>
              <a:t>Inferential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981" y="1389525"/>
            <a:ext cx="11274083" cy="4351338"/>
          </a:xfrm>
        </p:spPr>
        <p:txBody>
          <a:bodyPr/>
          <a:lstStyle/>
          <a:p>
            <a:pPr algn="just"/>
            <a:r>
              <a:rPr lang="en-US" dirty="0" smtClean="0"/>
              <a:t>An </a:t>
            </a:r>
            <a:r>
              <a:rPr lang="en-US" b="1" dirty="0" smtClean="0"/>
              <a:t>inferential data analysis </a:t>
            </a:r>
            <a:r>
              <a:rPr lang="en-US" dirty="0" smtClean="0"/>
              <a:t>goes beyond an exploratory analysis </a:t>
            </a:r>
            <a:r>
              <a:rPr lang="en-US" dirty="0"/>
              <a:t>by quantifying whether an observed pattern will likely </a:t>
            </a:r>
            <a:r>
              <a:rPr lang="en-US" dirty="0" smtClean="0"/>
              <a:t>hold beyond the dataset in hand.</a:t>
            </a:r>
          </a:p>
          <a:p>
            <a:pPr algn="just"/>
            <a:r>
              <a:rPr lang="en-US" dirty="0" smtClean="0"/>
              <a:t>Inferential data analyses are </a:t>
            </a:r>
            <a:r>
              <a:rPr lang="en-US" dirty="0"/>
              <a:t>the </a:t>
            </a:r>
            <a:r>
              <a:rPr lang="en-US" b="1" dirty="0"/>
              <a:t>most common statistical analysis </a:t>
            </a:r>
            <a:r>
              <a:rPr lang="en-US" dirty="0"/>
              <a:t>in the formal scientific literature. </a:t>
            </a:r>
            <a:endParaRPr lang="en-US" dirty="0" smtClean="0"/>
          </a:p>
          <a:p>
            <a:pPr algn="just"/>
            <a:r>
              <a:rPr lang="en-US" dirty="0" smtClean="0"/>
              <a:t>An </a:t>
            </a:r>
            <a:r>
              <a:rPr lang="en-US" b="1" dirty="0">
                <a:solidFill>
                  <a:srgbClr val="00B0F0"/>
                </a:solidFill>
              </a:rPr>
              <a:t>example</a:t>
            </a:r>
            <a:r>
              <a:rPr lang="en-US" dirty="0"/>
              <a:t> is a study of whether air pollution </a:t>
            </a:r>
            <a:r>
              <a:rPr lang="en-US" dirty="0" smtClean="0"/>
              <a:t>correlates with </a:t>
            </a:r>
            <a:r>
              <a:rPr lang="en-US" dirty="0"/>
              <a:t>life expectancy at the state level in the United States.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b="1" dirty="0"/>
              <a:t>goal</a:t>
            </a:r>
            <a:r>
              <a:rPr lang="en-US" dirty="0"/>
              <a:t> is to identify the strength of the relationship in both the specific data set and to determine whether that relationship will hold in future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232AC-1308-433A-B4BF-11733B3B38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60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1355</Words>
  <Application>Microsoft Office PowerPoint</Application>
  <PresentationFormat>Widescreen</PresentationFormat>
  <Paragraphs>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Lucida Calligraphy</vt:lpstr>
      <vt:lpstr>Wingdings</vt:lpstr>
      <vt:lpstr>Office Theme</vt:lpstr>
      <vt:lpstr>PowerPoint Presentation</vt:lpstr>
      <vt:lpstr>PowerPoint Presentation</vt:lpstr>
      <vt:lpstr>PowerPoint Presentation</vt:lpstr>
      <vt:lpstr>Data scientists always ask questions</vt:lpstr>
      <vt:lpstr>The Data Analytic Question</vt:lpstr>
      <vt:lpstr>PowerPoint Presentation</vt:lpstr>
      <vt:lpstr>Descriptive</vt:lpstr>
      <vt:lpstr>Exploratory</vt:lpstr>
      <vt:lpstr>Inferential</vt:lpstr>
      <vt:lpstr>Predictive</vt:lpstr>
      <vt:lpstr>Causal</vt:lpstr>
      <vt:lpstr>Mechanistic</vt:lpstr>
      <vt:lpstr>Common Mistakes</vt:lpstr>
      <vt:lpstr>Common Mistakes</vt:lpstr>
      <vt:lpstr>Common Mistakes</vt:lpstr>
      <vt:lpstr>Common Mistakes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Asking Question</dc:title>
  <dc:creator>Salimah</dc:creator>
  <cp:lastModifiedBy>Salimah</cp:lastModifiedBy>
  <cp:revision>23</cp:revision>
  <dcterms:created xsi:type="dcterms:W3CDTF">2018-10-05T03:17:46Z</dcterms:created>
  <dcterms:modified xsi:type="dcterms:W3CDTF">2019-10-07T09:32:16Z</dcterms:modified>
</cp:coreProperties>
</file>